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7" r:id="rId2"/>
    <p:sldId id="258" r:id="rId3"/>
    <p:sldId id="259" r:id="rId4"/>
    <p:sldId id="260" r:id="rId5"/>
    <p:sldId id="261" r:id="rId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CFF1B"/>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6154" autoAdjust="0"/>
  </p:normalViewPr>
  <p:slideViewPr>
    <p:cSldViewPr snapToGrid="0" snapToObjects="1">
      <p:cViewPr>
        <p:scale>
          <a:sx n="120" d="100"/>
          <a:sy n="120" d="100"/>
        </p:scale>
        <p:origin x="-712" y="608"/>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printerSettings" Target="printerSettings/printerSettings1.bin"/><Relationship Id="rId8" Type="http://schemas.openxmlformats.org/officeDocument/2006/relationships/presProps" Target="presProps.xml"/><Relationship Id="rId9" Type="http://schemas.openxmlformats.org/officeDocument/2006/relationships/viewProps" Target="viewProps.xml"/><Relationship Id="rId10" Type="http://schemas.openxmlformats.org/officeDocument/2006/relationships/theme" Target="theme/theme1.xml"/><Relationship Id="rId11"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jpg>
</file>

<file path=ppt/media/image2.jpg>
</file>

<file path=ppt/media/image3.jp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014DA1EA-C6AD-7F47-8A1F-65E9602764E4}" type="datetimeFigureOut">
              <a:rPr lang="en-US" smtClean="0"/>
              <a:t>12/7/14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4A5FA2-8AF5-6C4B-8C68-3C07B556254C}" type="slidenum">
              <a:rPr lang="en-US" smtClean="0"/>
              <a:t>‹#›</a:t>
            </a:fld>
            <a:endParaRPr lang="en-US"/>
          </a:p>
        </p:txBody>
      </p:sp>
    </p:spTree>
    <p:extLst>
      <p:ext uri="{BB962C8B-B14F-4D97-AF65-F5344CB8AC3E}">
        <p14:creationId xmlns:p14="http://schemas.microsoft.com/office/powerpoint/2010/main" val="12232269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14DA1EA-C6AD-7F47-8A1F-65E9602764E4}" type="datetimeFigureOut">
              <a:rPr lang="en-US" smtClean="0"/>
              <a:t>12/7/14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4A5FA2-8AF5-6C4B-8C68-3C07B556254C}" type="slidenum">
              <a:rPr lang="en-US" smtClean="0"/>
              <a:t>‹#›</a:t>
            </a:fld>
            <a:endParaRPr lang="en-US"/>
          </a:p>
        </p:txBody>
      </p:sp>
    </p:spTree>
    <p:extLst>
      <p:ext uri="{BB962C8B-B14F-4D97-AF65-F5344CB8AC3E}">
        <p14:creationId xmlns:p14="http://schemas.microsoft.com/office/powerpoint/2010/main" val="25426259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14DA1EA-C6AD-7F47-8A1F-65E9602764E4}" type="datetimeFigureOut">
              <a:rPr lang="en-US" smtClean="0"/>
              <a:t>12/7/14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4A5FA2-8AF5-6C4B-8C68-3C07B556254C}" type="slidenum">
              <a:rPr lang="en-US" smtClean="0"/>
              <a:t>‹#›</a:t>
            </a:fld>
            <a:endParaRPr lang="en-US"/>
          </a:p>
        </p:txBody>
      </p:sp>
    </p:spTree>
    <p:extLst>
      <p:ext uri="{BB962C8B-B14F-4D97-AF65-F5344CB8AC3E}">
        <p14:creationId xmlns:p14="http://schemas.microsoft.com/office/powerpoint/2010/main" val="27965440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14DA1EA-C6AD-7F47-8A1F-65E9602764E4}" type="datetimeFigureOut">
              <a:rPr lang="en-US" smtClean="0"/>
              <a:t>12/7/14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4A5FA2-8AF5-6C4B-8C68-3C07B556254C}" type="slidenum">
              <a:rPr lang="en-US" smtClean="0"/>
              <a:t>‹#›</a:t>
            </a:fld>
            <a:endParaRPr lang="en-US"/>
          </a:p>
        </p:txBody>
      </p:sp>
    </p:spTree>
    <p:extLst>
      <p:ext uri="{BB962C8B-B14F-4D97-AF65-F5344CB8AC3E}">
        <p14:creationId xmlns:p14="http://schemas.microsoft.com/office/powerpoint/2010/main" val="38064216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14DA1EA-C6AD-7F47-8A1F-65E9602764E4}" type="datetimeFigureOut">
              <a:rPr lang="en-US" smtClean="0"/>
              <a:t>12/7/14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4A5FA2-8AF5-6C4B-8C68-3C07B556254C}" type="slidenum">
              <a:rPr lang="en-US" smtClean="0"/>
              <a:t>‹#›</a:t>
            </a:fld>
            <a:endParaRPr lang="en-US"/>
          </a:p>
        </p:txBody>
      </p:sp>
    </p:spTree>
    <p:extLst>
      <p:ext uri="{BB962C8B-B14F-4D97-AF65-F5344CB8AC3E}">
        <p14:creationId xmlns:p14="http://schemas.microsoft.com/office/powerpoint/2010/main" val="23525701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014DA1EA-C6AD-7F47-8A1F-65E9602764E4}" type="datetimeFigureOut">
              <a:rPr lang="en-US" smtClean="0"/>
              <a:t>12/7/14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4A5FA2-8AF5-6C4B-8C68-3C07B556254C}" type="slidenum">
              <a:rPr lang="en-US" smtClean="0"/>
              <a:t>‹#›</a:t>
            </a:fld>
            <a:endParaRPr lang="en-US"/>
          </a:p>
        </p:txBody>
      </p:sp>
    </p:spTree>
    <p:extLst>
      <p:ext uri="{BB962C8B-B14F-4D97-AF65-F5344CB8AC3E}">
        <p14:creationId xmlns:p14="http://schemas.microsoft.com/office/powerpoint/2010/main" val="15733127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014DA1EA-C6AD-7F47-8A1F-65E9602764E4}" type="datetimeFigureOut">
              <a:rPr lang="en-US" smtClean="0"/>
              <a:t>12/7/14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D4A5FA2-8AF5-6C4B-8C68-3C07B556254C}" type="slidenum">
              <a:rPr lang="en-US" smtClean="0"/>
              <a:t>‹#›</a:t>
            </a:fld>
            <a:endParaRPr lang="en-US"/>
          </a:p>
        </p:txBody>
      </p:sp>
    </p:spTree>
    <p:extLst>
      <p:ext uri="{BB962C8B-B14F-4D97-AF65-F5344CB8AC3E}">
        <p14:creationId xmlns:p14="http://schemas.microsoft.com/office/powerpoint/2010/main" val="6075461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014DA1EA-C6AD-7F47-8A1F-65E9602764E4}" type="datetimeFigureOut">
              <a:rPr lang="en-US" smtClean="0"/>
              <a:t>12/7/14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D4A5FA2-8AF5-6C4B-8C68-3C07B556254C}" type="slidenum">
              <a:rPr lang="en-US" smtClean="0"/>
              <a:t>‹#›</a:t>
            </a:fld>
            <a:endParaRPr lang="en-US"/>
          </a:p>
        </p:txBody>
      </p:sp>
    </p:spTree>
    <p:extLst>
      <p:ext uri="{BB962C8B-B14F-4D97-AF65-F5344CB8AC3E}">
        <p14:creationId xmlns:p14="http://schemas.microsoft.com/office/powerpoint/2010/main" val="24698893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14DA1EA-C6AD-7F47-8A1F-65E9602764E4}" type="datetimeFigureOut">
              <a:rPr lang="en-US" smtClean="0"/>
              <a:t>12/7/14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D4A5FA2-8AF5-6C4B-8C68-3C07B556254C}" type="slidenum">
              <a:rPr lang="en-US" smtClean="0"/>
              <a:t>‹#›</a:t>
            </a:fld>
            <a:endParaRPr lang="en-US"/>
          </a:p>
        </p:txBody>
      </p:sp>
    </p:spTree>
    <p:extLst>
      <p:ext uri="{BB962C8B-B14F-4D97-AF65-F5344CB8AC3E}">
        <p14:creationId xmlns:p14="http://schemas.microsoft.com/office/powerpoint/2010/main" val="33374211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14DA1EA-C6AD-7F47-8A1F-65E9602764E4}" type="datetimeFigureOut">
              <a:rPr lang="en-US" smtClean="0"/>
              <a:t>12/7/14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4A5FA2-8AF5-6C4B-8C68-3C07B556254C}" type="slidenum">
              <a:rPr lang="en-US" smtClean="0"/>
              <a:t>‹#›</a:t>
            </a:fld>
            <a:endParaRPr lang="en-US"/>
          </a:p>
        </p:txBody>
      </p:sp>
    </p:spTree>
    <p:extLst>
      <p:ext uri="{BB962C8B-B14F-4D97-AF65-F5344CB8AC3E}">
        <p14:creationId xmlns:p14="http://schemas.microsoft.com/office/powerpoint/2010/main" val="34189198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14DA1EA-C6AD-7F47-8A1F-65E9602764E4}" type="datetimeFigureOut">
              <a:rPr lang="en-US" smtClean="0"/>
              <a:t>12/7/14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4A5FA2-8AF5-6C4B-8C68-3C07B556254C}" type="slidenum">
              <a:rPr lang="en-US" smtClean="0"/>
              <a:t>‹#›</a:t>
            </a:fld>
            <a:endParaRPr lang="en-US"/>
          </a:p>
        </p:txBody>
      </p:sp>
    </p:spTree>
    <p:extLst>
      <p:ext uri="{BB962C8B-B14F-4D97-AF65-F5344CB8AC3E}">
        <p14:creationId xmlns:p14="http://schemas.microsoft.com/office/powerpoint/2010/main" val="178765039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14DA1EA-C6AD-7F47-8A1F-65E9602764E4}" type="datetimeFigureOut">
              <a:rPr lang="en-US" smtClean="0"/>
              <a:t>12/7/14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D4A5FA2-8AF5-6C4B-8C68-3C07B556254C}" type="slidenum">
              <a:rPr lang="en-US" smtClean="0"/>
              <a:t>‹#›</a:t>
            </a:fld>
            <a:endParaRPr lang="en-US"/>
          </a:p>
        </p:txBody>
      </p:sp>
    </p:spTree>
    <p:extLst>
      <p:ext uri="{BB962C8B-B14F-4D97-AF65-F5344CB8AC3E}">
        <p14:creationId xmlns:p14="http://schemas.microsoft.com/office/powerpoint/2010/main" val="8023865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4" Type="http://schemas.openxmlformats.org/officeDocument/2006/relationships/image" Target="../media/image3.jpg"/><Relationship Id="rId1" Type="http://schemas.openxmlformats.org/officeDocument/2006/relationships/slideLayout" Target="../slideLayouts/slideLayout1.xml"/><Relationship Id="rId2" Type="http://schemas.openxmlformats.org/officeDocument/2006/relationships/image" Target="../media/image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465666" y="311835"/>
            <a:ext cx="8551333" cy="1754327"/>
          </a:xfrm>
          <a:prstGeom prst="rect">
            <a:avLst/>
          </a:prstGeom>
        </p:spPr>
        <p:txBody>
          <a:bodyPr wrap="square">
            <a:spAutoFit/>
          </a:bodyPr>
          <a:lstStyle/>
          <a:p>
            <a:r>
              <a:rPr lang="en-US" sz="3600" i="1" dirty="0" smtClean="0">
                <a:solidFill>
                  <a:srgbClr val="FF0000"/>
                </a:solidFill>
                <a:latin typeface="Arial"/>
                <a:cs typeface="Arial"/>
              </a:rPr>
              <a:t>Impact of War and other Parameters on Life Expectancy over Time in African Countries </a:t>
            </a:r>
            <a:endParaRPr lang="en-US" sz="3600" i="1" dirty="0">
              <a:solidFill>
                <a:srgbClr val="FF0000"/>
              </a:solidFill>
              <a:latin typeface="Arial"/>
              <a:cs typeface="Arial"/>
            </a:endParaRPr>
          </a:p>
        </p:txBody>
      </p:sp>
      <p:sp>
        <p:nvSpPr>
          <p:cNvPr id="6" name="Rectangle 5"/>
          <p:cNvSpPr/>
          <p:nvPr/>
        </p:nvSpPr>
        <p:spPr>
          <a:xfrm>
            <a:off x="465666" y="2551668"/>
            <a:ext cx="8394846" cy="584776"/>
          </a:xfrm>
          <a:prstGeom prst="rect">
            <a:avLst/>
          </a:prstGeom>
        </p:spPr>
        <p:txBody>
          <a:bodyPr wrap="none">
            <a:spAutoFit/>
          </a:bodyPr>
          <a:lstStyle/>
          <a:p>
            <a:r>
              <a:rPr lang="en-US" sz="3200" dirty="0" smtClean="0">
                <a:latin typeface="Arial"/>
                <a:cs typeface="Arial"/>
              </a:rPr>
              <a:t>Manu Gupta, David Williams, Daniel DiNicola</a:t>
            </a:r>
            <a:endParaRPr lang="en-US" sz="3200" dirty="0">
              <a:latin typeface="Arial"/>
              <a:cs typeface="Arial"/>
            </a:endParaRPr>
          </a:p>
        </p:txBody>
      </p:sp>
      <p:sp>
        <p:nvSpPr>
          <p:cNvPr id="7" name="Rectangle 6"/>
          <p:cNvSpPr/>
          <p:nvPr/>
        </p:nvSpPr>
        <p:spPr>
          <a:xfrm>
            <a:off x="963083" y="6064588"/>
            <a:ext cx="7524749" cy="923330"/>
          </a:xfrm>
          <a:prstGeom prst="rect">
            <a:avLst/>
          </a:prstGeom>
        </p:spPr>
        <p:txBody>
          <a:bodyPr wrap="square">
            <a:spAutoFit/>
          </a:bodyPr>
          <a:lstStyle/>
          <a:p>
            <a:r>
              <a:rPr lang="en-US" dirty="0" smtClean="0">
                <a:latin typeface="Arial"/>
                <a:cs typeface="Arial"/>
              </a:rPr>
              <a:t>“I can prove anything by statistics except the truth.”</a:t>
            </a:r>
          </a:p>
          <a:p>
            <a:r>
              <a:rPr lang="en-US" dirty="0" smtClean="0">
                <a:latin typeface="Arial"/>
                <a:cs typeface="Arial"/>
              </a:rPr>
              <a:t>- George Canning</a:t>
            </a:r>
            <a:endParaRPr lang="en-US" dirty="0"/>
          </a:p>
          <a:p>
            <a:endParaRPr lang="en-US" dirty="0"/>
          </a:p>
        </p:txBody>
      </p:sp>
      <p:pic>
        <p:nvPicPr>
          <p:cNvPr id="2" name="Picture 1" descr="Sierra Leone Flag.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6999" y="3429000"/>
            <a:ext cx="2857500" cy="1905000"/>
          </a:xfrm>
          <a:prstGeom prst="rect">
            <a:avLst/>
          </a:prstGeom>
          <a:ln>
            <a:solidFill>
              <a:schemeClr val="tx1"/>
            </a:solidFill>
          </a:ln>
        </p:spPr>
      </p:pic>
      <p:pic>
        <p:nvPicPr>
          <p:cNvPr id="3" name="Picture 2" descr="Senegal Flag.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58066" y="3429000"/>
            <a:ext cx="2857500" cy="1905000"/>
          </a:xfrm>
          <a:prstGeom prst="rect">
            <a:avLst/>
          </a:prstGeom>
        </p:spPr>
      </p:pic>
      <p:pic>
        <p:nvPicPr>
          <p:cNvPr id="4" name="Picture 3" descr="Chad Flag.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59499" y="3429000"/>
            <a:ext cx="2857500" cy="1914525"/>
          </a:xfrm>
          <a:prstGeom prst="rect">
            <a:avLst/>
          </a:prstGeom>
        </p:spPr>
      </p:pic>
    </p:spTree>
    <p:extLst>
      <p:ext uri="{BB962C8B-B14F-4D97-AF65-F5344CB8AC3E}">
        <p14:creationId xmlns:p14="http://schemas.microsoft.com/office/powerpoint/2010/main" val="32828048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 y="1001724"/>
            <a:ext cx="8883940" cy="4801315"/>
          </a:xfrm>
          <a:prstGeom prst="rect">
            <a:avLst/>
          </a:prstGeom>
        </p:spPr>
        <p:txBody>
          <a:bodyPr wrap="square">
            <a:spAutoFit/>
          </a:bodyPr>
          <a:lstStyle/>
          <a:p>
            <a:r>
              <a:rPr lang="en-US" b="1" dirty="0" smtClean="0">
                <a:latin typeface="Arial"/>
                <a:cs typeface="Arial"/>
              </a:rPr>
              <a:t>Motivation:  </a:t>
            </a:r>
            <a:r>
              <a:rPr lang="en-US" dirty="0" smtClean="0">
                <a:latin typeface="Arial"/>
                <a:cs typeface="Arial"/>
              </a:rPr>
              <a:t>Interested in portions of Africa recently in the news.  Ebola is too new.  War, health expenditure of each government, access to clean water, and other items related to life expectancy made for interesting analysis.</a:t>
            </a:r>
          </a:p>
          <a:p>
            <a:endParaRPr lang="en-US" dirty="0" smtClean="0">
              <a:latin typeface="Arial"/>
              <a:cs typeface="Arial"/>
            </a:endParaRPr>
          </a:p>
          <a:p>
            <a:r>
              <a:rPr lang="en-US" b="1" dirty="0" smtClean="0">
                <a:latin typeface="Arial"/>
                <a:cs typeface="Arial"/>
              </a:rPr>
              <a:t>Data Source:  </a:t>
            </a:r>
            <a:r>
              <a:rPr lang="en-US" dirty="0" err="1" smtClean="0">
                <a:latin typeface="Arial"/>
                <a:cs typeface="Arial"/>
              </a:rPr>
              <a:t>Quandl.com</a:t>
            </a:r>
            <a:r>
              <a:rPr lang="en-US" dirty="0" smtClean="0">
                <a:latin typeface="Arial"/>
                <a:cs typeface="Arial"/>
              </a:rPr>
              <a:t> </a:t>
            </a:r>
          </a:p>
          <a:p>
            <a:r>
              <a:rPr lang="en-US" dirty="0" smtClean="0">
                <a:latin typeface="Arial"/>
                <a:cs typeface="Arial"/>
              </a:rPr>
              <a:t>(World Bank cross country data)</a:t>
            </a:r>
          </a:p>
          <a:p>
            <a:endParaRPr lang="en-US" dirty="0" smtClean="0">
              <a:latin typeface="Arial"/>
              <a:cs typeface="Arial"/>
            </a:endParaRPr>
          </a:p>
          <a:p>
            <a:r>
              <a:rPr lang="en-US" b="1" dirty="0" smtClean="0">
                <a:latin typeface="Arial"/>
                <a:cs typeface="Arial"/>
              </a:rPr>
              <a:t>Countries:  </a:t>
            </a:r>
            <a:r>
              <a:rPr lang="en-US" dirty="0" smtClean="0">
                <a:latin typeface="Arial"/>
                <a:cs typeface="Arial"/>
              </a:rPr>
              <a:t>Sierra Leone, Senegal,</a:t>
            </a:r>
          </a:p>
          <a:p>
            <a:r>
              <a:rPr lang="en-US" dirty="0" smtClean="0">
                <a:latin typeface="Arial"/>
                <a:cs typeface="Arial"/>
              </a:rPr>
              <a:t>and Chad.</a:t>
            </a:r>
          </a:p>
          <a:p>
            <a:endParaRPr lang="en-US" dirty="0" smtClean="0">
              <a:latin typeface="Arial"/>
              <a:cs typeface="Arial"/>
            </a:endParaRPr>
          </a:p>
          <a:p>
            <a:endParaRPr lang="en-US" b="1" dirty="0" smtClean="0">
              <a:latin typeface="Arial"/>
              <a:cs typeface="Arial"/>
            </a:endParaRPr>
          </a:p>
          <a:p>
            <a:endParaRPr lang="en-US" b="1" dirty="0">
              <a:latin typeface="Arial"/>
              <a:cs typeface="Arial"/>
            </a:endParaRPr>
          </a:p>
          <a:p>
            <a:endParaRPr lang="en-US" b="1" dirty="0" smtClean="0">
              <a:latin typeface="Arial"/>
              <a:cs typeface="Arial"/>
            </a:endParaRPr>
          </a:p>
          <a:p>
            <a:endParaRPr lang="en-US" b="1" dirty="0" smtClean="0">
              <a:latin typeface="Arial"/>
              <a:cs typeface="Arial"/>
            </a:endParaRPr>
          </a:p>
          <a:p>
            <a:r>
              <a:rPr lang="en-US" b="1" dirty="0" smtClean="0">
                <a:latin typeface="Arial"/>
                <a:cs typeface="Arial"/>
              </a:rPr>
              <a:t>Abstract:  </a:t>
            </a:r>
            <a:r>
              <a:rPr lang="en-US" dirty="0" smtClean="0">
                <a:latin typeface="Arial"/>
                <a:cs typeface="Arial"/>
              </a:rPr>
              <a:t>Each country has experienced </a:t>
            </a:r>
          </a:p>
          <a:p>
            <a:r>
              <a:rPr lang="en-US" dirty="0" smtClean="0">
                <a:latin typeface="Arial"/>
                <a:cs typeface="Arial"/>
              </a:rPr>
              <a:t>some level of conflict within the last 30 years. Analysis will focus on the period of 1990-2012. </a:t>
            </a:r>
            <a:endParaRPr lang="en-US" dirty="0">
              <a:latin typeface="Arial"/>
              <a:cs typeface="Arial"/>
            </a:endParaRPr>
          </a:p>
        </p:txBody>
      </p:sp>
      <p:sp>
        <p:nvSpPr>
          <p:cNvPr id="5" name="Rectangle 4"/>
          <p:cNvSpPr/>
          <p:nvPr/>
        </p:nvSpPr>
        <p:spPr>
          <a:xfrm>
            <a:off x="465666" y="311835"/>
            <a:ext cx="8551333" cy="646331"/>
          </a:xfrm>
          <a:prstGeom prst="rect">
            <a:avLst/>
          </a:prstGeom>
        </p:spPr>
        <p:txBody>
          <a:bodyPr wrap="square">
            <a:spAutoFit/>
          </a:bodyPr>
          <a:lstStyle/>
          <a:p>
            <a:pPr algn="ctr"/>
            <a:r>
              <a:rPr lang="en-US" sz="3600" i="1" dirty="0" smtClean="0">
                <a:solidFill>
                  <a:srgbClr val="FF0000"/>
                </a:solidFill>
                <a:latin typeface="Arial"/>
                <a:cs typeface="Arial"/>
              </a:rPr>
              <a:t>Background</a:t>
            </a:r>
            <a:endParaRPr lang="en-US" sz="3600" i="1" dirty="0">
              <a:solidFill>
                <a:srgbClr val="FF0000"/>
              </a:solidFill>
              <a:latin typeface="Arial"/>
              <a:cs typeface="Arial"/>
            </a:endParaRPr>
          </a:p>
        </p:txBody>
      </p:sp>
      <p:grpSp>
        <p:nvGrpSpPr>
          <p:cNvPr id="6" name="Group 5"/>
          <p:cNvGrpSpPr/>
          <p:nvPr/>
        </p:nvGrpSpPr>
        <p:grpSpPr>
          <a:xfrm>
            <a:off x="3807960" y="2076264"/>
            <a:ext cx="5202976" cy="2629584"/>
            <a:chOff x="7880" y="920764"/>
            <a:chExt cx="9116304" cy="4261104"/>
          </a:xfrm>
        </p:grpSpPr>
        <p:pic>
          <p:nvPicPr>
            <p:cNvPr id="7" name="Picture 6" descr="Screen Shot 2014-12-06 at 5.12.33 PM.png"/>
            <p:cNvPicPr>
              <a:picLocks noChangeAspect="1"/>
            </p:cNvPicPr>
            <p:nvPr/>
          </p:nvPicPr>
          <p:blipFill rotWithShape="1">
            <a:blip r:embed="rId2">
              <a:extLst>
                <a:ext uri="{28A0092B-C50C-407E-A947-70E740481C1C}">
                  <a14:useLocalDpi xmlns:a14="http://schemas.microsoft.com/office/drawing/2010/main" val="0"/>
                </a:ext>
              </a:extLst>
            </a:blip>
            <a:srcRect l="22743" t="37223" b="4999"/>
            <a:stretch/>
          </p:blipFill>
          <p:spPr>
            <a:xfrm>
              <a:off x="7880" y="920764"/>
              <a:ext cx="9116304" cy="4261104"/>
            </a:xfrm>
            <a:prstGeom prst="rect">
              <a:avLst/>
            </a:prstGeom>
          </p:spPr>
        </p:pic>
        <p:sp>
          <p:nvSpPr>
            <p:cNvPr id="8" name="Freeform 7"/>
            <p:cNvSpPr/>
            <p:nvPr/>
          </p:nvSpPr>
          <p:spPr>
            <a:xfrm>
              <a:off x="1079500" y="3958168"/>
              <a:ext cx="635000" cy="635000"/>
            </a:xfrm>
            <a:custGeom>
              <a:avLst/>
              <a:gdLst>
                <a:gd name="connsiteX0" fmla="*/ 0 w 635000"/>
                <a:gd name="connsiteY0" fmla="*/ 201083 h 635000"/>
                <a:gd name="connsiteX1" fmla="*/ 116417 w 635000"/>
                <a:gd name="connsiteY1" fmla="*/ 158750 h 635000"/>
                <a:gd name="connsiteX2" fmla="*/ 116417 w 635000"/>
                <a:gd name="connsiteY2" fmla="*/ 158750 h 635000"/>
                <a:gd name="connsiteX3" fmla="*/ 211667 w 635000"/>
                <a:gd name="connsiteY3" fmla="*/ 21166 h 635000"/>
                <a:gd name="connsiteX4" fmla="*/ 285750 w 635000"/>
                <a:gd name="connsiteY4" fmla="*/ 31750 h 635000"/>
                <a:gd name="connsiteX5" fmla="*/ 285750 w 635000"/>
                <a:gd name="connsiteY5" fmla="*/ 31750 h 635000"/>
                <a:gd name="connsiteX6" fmla="*/ 455083 w 635000"/>
                <a:gd name="connsiteY6" fmla="*/ 0 h 635000"/>
                <a:gd name="connsiteX7" fmla="*/ 550333 w 635000"/>
                <a:gd name="connsiteY7" fmla="*/ 105833 h 635000"/>
                <a:gd name="connsiteX8" fmla="*/ 550333 w 635000"/>
                <a:gd name="connsiteY8" fmla="*/ 105833 h 635000"/>
                <a:gd name="connsiteX9" fmla="*/ 624417 w 635000"/>
                <a:gd name="connsiteY9" fmla="*/ 264583 h 635000"/>
                <a:gd name="connsiteX10" fmla="*/ 624417 w 635000"/>
                <a:gd name="connsiteY10" fmla="*/ 264583 h 635000"/>
                <a:gd name="connsiteX11" fmla="*/ 635000 w 635000"/>
                <a:gd name="connsiteY11" fmla="*/ 370416 h 635000"/>
                <a:gd name="connsiteX12" fmla="*/ 635000 w 635000"/>
                <a:gd name="connsiteY12" fmla="*/ 370416 h 635000"/>
                <a:gd name="connsiteX13" fmla="*/ 603250 w 635000"/>
                <a:gd name="connsiteY13" fmla="*/ 465666 h 635000"/>
                <a:gd name="connsiteX14" fmla="*/ 423333 w 635000"/>
                <a:gd name="connsiteY14" fmla="*/ 635000 h 635000"/>
                <a:gd name="connsiteX15" fmla="*/ 275167 w 635000"/>
                <a:gd name="connsiteY15" fmla="*/ 571500 h 635000"/>
                <a:gd name="connsiteX16" fmla="*/ 275167 w 635000"/>
                <a:gd name="connsiteY16" fmla="*/ 571500 h 635000"/>
                <a:gd name="connsiteX17" fmla="*/ 95250 w 635000"/>
                <a:gd name="connsiteY17" fmla="*/ 518583 h 635000"/>
                <a:gd name="connsiteX18" fmla="*/ 95250 w 635000"/>
                <a:gd name="connsiteY18" fmla="*/ 391583 h 635000"/>
                <a:gd name="connsiteX19" fmla="*/ 10583 w 635000"/>
                <a:gd name="connsiteY19" fmla="*/ 264583 h 635000"/>
                <a:gd name="connsiteX20" fmla="*/ 0 w 635000"/>
                <a:gd name="connsiteY20" fmla="*/ 201083 h 635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35000" h="635000">
                  <a:moveTo>
                    <a:pt x="0" y="201083"/>
                  </a:moveTo>
                  <a:lnTo>
                    <a:pt x="116417" y="158750"/>
                  </a:lnTo>
                  <a:lnTo>
                    <a:pt x="116417" y="158750"/>
                  </a:lnTo>
                  <a:lnTo>
                    <a:pt x="211667" y="21166"/>
                  </a:lnTo>
                  <a:lnTo>
                    <a:pt x="285750" y="31750"/>
                  </a:lnTo>
                  <a:lnTo>
                    <a:pt x="285750" y="31750"/>
                  </a:lnTo>
                  <a:lnTo>
                    <a:pt x="455083" y="0"/>
                  </a:lnTo>
                  <a:lnTo>
                    <a:pt x="550333" y="105833"/>
                  </a:lnTo>
                  <a:lnTo>
                    <a:pt x="550333" y="105833"/>
                  </a:lnTo>
                  <a:lnTo>
                    <a:pt x="624417" y="264583"/>
                  </a:lnTo>
                  <a:lnTo>
                    <a:pt x="624417" y="264583"/>
                  </a:lnTo>
                  <a:lnTo>
                    <a:pt x="635000" y="370416"/>
                  </a:lnTo>
                  <a:lnTo>
                    <a:pt x="635000" y="370416"/>
                  </a:lnTo>
                  <a:lnTo>
                    <a:pt x="603250" y="465666"/>
                  </a:lnTo>
                  <a:lnTo>
                    <a:pt x="423333" y="635000"/>
                  </a:lnTo>
                  <a:lnTo>
                    <a:pt x="275167" y="571500"/>
                  </a:lnTo>
                  <a:lnTo>
                    <a:pt x="275167" y="571500"/>
                  </a:lnTo>
                  <a:lnTo>
                    <a:pt x="95250" y="518583"/>
                  </a:lnTo>
                  <a:lnTo>
                    <a:pt x="95250" y="391583"/>
                  </a:lnTo>
                  <a:lnTo>
                    <a:pt x="10583" y="264583"/>
                  </a:lnTo>
                  <a:lnTo>
                    <a:pt x="0" y="201083"/>
                  </a:lnTo>
                  <a:close/>
                </a:path>
              </a:pathLst>
            </a:custGeom>
            <a:solidFill>
              <a:srgbClr val="9CFF1B">
                <a:alpha val="57000"/>
              </a:srgb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Freeform 8"/>
            <p:cNvSpPr/>
            <p:nvPr/>
          </p:nvSpPr>
          <p:spPr>
            <a:xfrm>
              <a:off x="306917" y="2571750"/>
              <a:ext cx="1185333" cy="899583"/>
            </a:xfrm>
            <a:custGeom>
              <a:avLst/>
              <a:gdLst>
                <a:gd name="connsiteX0" fmla="*/ 74083 w 1185333"/>
                <a:gd name="connsiteY0" fmla="*/ 624417 h 899583"/>
                <a:gd name="connsiteX1" fmla="*/ 0 w 1185333"/>
                <a:gd name="connsiteY1" fmla="*/ 391583 h 899583"/>
                <a:gd name="connsiteX2" fmla="*/ 0 w 1185333"/>
                <a:gd name="connsiteY2" fmla="*/ 391583 h 899583"/>
                <a:gd name="connsiteX3" fmla="*/ 31750 w 1185333"/>
                <a:gd name="connsiteY3" fmla="*/ 275167 h 899583"/>
                <a:gd name="connsiteX4" fmla="*/ 127000 w 1185333"/>
                <a:gd name="connsiteY4" fmla="*/ 148167 h 899583"/>
                <a:gd name="connsiteX5" fmla="*/ 179916 w 1185333"/>
                <a:gd name="connsiteY5" fmla="*/ 31750 h 899583"/>
                <a:gd name="connsiteX6" fmla="*/ 338666 w 1185333"/>
                <a:gd name="connsiteY6" fmla="*/ 31750 h 899583"/>
                <a:gd name="connsiteX7" fmla="*/ 338666 w 1185333"/>
                <a:gd name="connsiteY7" fmla="*/ 31750 h 899583"/>
                <a:gd name="connsiteX8" fmla="*/ 582083 w 1185333"/>
                <a:gd name="connsiteY8" fmla="*/ 0 h 899583"/>
                <a:gd name="connsiteX9" fmla="*/ 645583 w 1185333"/>
                <a:gd name="connsiteY9" fmla="*/ 52917 h 899583"/>
                <a:gd name="connsiteX10" fmla="*/ 645583 w 1185333"/>
                <a:gd name="connsiteY10" fmla="*/ 52917 h 899583"/>
                <a:gd name="connsiteX11" fmla="*/ 762000 w 1185333"/>
                <a:gd name="connsiteY11" fmla="*/ 116417 h 899583"/>
                <a:gd name="connsiteX12" fmla="*/ 825500 w 1185333"/>
                <a:gd name="connsiteY12" fmla="*/ 211667 h 899583"/>
                <a:gd name="connsiteX13" fmla="*/ 825500 w 1185333"/>
                <a:gd name="connsiteY13" fmla="*/ 211667 h 899583"/>
                <a:gd name="connsiteX14" fmla="*/ 963083 w 1185333"/>
                <a:gd name="connsiteY14" fmla="*/ 349250 h 899583"/>
                <a:gd name="connsiteX15" fmla="*/ 963083 w 1185333"/>
                <a:gd name="connsiteY15" fmla="*/ 349250 h 899583"/>
                <a:gd name="connsiteX16" fmla="*/ 1037166 w 1185333"/>
                <a:gd name="connsiteY16" fmla="*/ 497417 h 899583"/>
                <a:gd name="connsiteX17" fmla="*/ 1037166 w 1185333"/>
                <a:gd name="connsiteY17" fmla="*/ 497417 h 899583"/>
                <a:gd name="connsiteX18" fmla="*/ 1079500 w 1185333"/>
                <a:gd name="connsiteY18" fmla="*/ 613833 h 899583"/>
                <a:gd name="connsiteX19" fmla="*/ 1079500 w 1185333"/>
                <a:gd name="connsiteY19" fmla="*/ 613833 h 899583"/>
                <a:gd name="connsiteX20" fmla="*/ 1111250 w 1185333"/>
                <a:gd name="connsiteY20" fmla="*/ 730250 h 899583"/>
                <a:gd name="connsiteX21" fmla="*/ 1111250 w 1185333"/>
                <a:gd name="connsiteY21" fmla="*/ 730250 h 899583"/>
                <a:gd name="connsiteX22" fmla="*/ 1111250 w 1185333"/>
                <a:gd name="connsiteY22" fmla="*/ 730250 h 899583"/>
                <a:gd name="connsiteX23" fmla="*/ 1185333 w 1185333"/>
                <a:gd name="connsiteY23" fmla="*/ 783167 h 899583"/>
                <a:gd name="connsiteX24" fmla="*/ 1185333 w 1185333"/>
                <a:gd name="connsiteY24" fmla="*/ 783167 h 899583"/>
                <a:gd name="connsiteX25" fmla="*/ 1185333 w 1185333"/>
                <a:gd name="connsiteY25" fmla="*/ 878417 h 899583"/>
                <a:gd name="connsiteX26" fmla="*/ 1047750 w 1185333"/>
                <a:gd name="connsiteY26" fmla="*/ 889000 h 899583"/>
                <a:gd name="connsiteX27" fmla="*/ 1047750 w 1185333"/>
                <a:gd name="connsiteY27" fmla="*/ 889000 h 899583"/>
                <a:gd name="connsiteX28" fmla="*/ 889000 w 1185333"/>
                <a:gd name="connsiteY28" fmla="*/ 878417 h 899583"/>
                <a:gd name="connsiteX29" fmla="*/ 889000 w 1185333"/>
                <a:gd name="connsiteY29" fmla="*/ 878417 h 899583"/>
                <a:gd name="connsiteX30" fmla="*/ 889000 w 1185333"/>
                <a:gd name="connsiteY30" fmla="*/ 878417 h 899583"/>
                <a:gd name="connsiteX31" fmla="*/ 635000 w 1185333"/>
                <a:gd name="connsiteY31" fmla="*/ 836083 h 899583"/>
                <a:gd name="connsiteX32" fmla="*/ 412750 w 1185333"/>
                <a:gd name="connsiteY32" fmla="*/ 825500 h 899583"/>
                <a:gd name="connsiteX33" fmla="*/ 306916 w 1185333"/>
                <a:gd name="connsiteY33" fmla="*/ 899583 h 899583"/>
                <a:gd name="connsiteX34" fmla="*/ 211666 w 1185333"/>
                <a:gd name="connsiteY34" fmla="*/ 878417 h 899583"/>
                <a:gd name="connsiteX35" fmla="*/ 84666 w 1185333"/>
                <a:gd name="connsiteY35" fmla="*/ 899583 h 899583"/>
                <a:gd name="connsiteX36" fmla="*/ 84666 w 1185333"/>
                <a:gd name="connsiteY36" fmla="*/ 751417 h 899583"/>
                <a:gd name="connsiteX37" fmla="*/ 74083 w 1185333"/>
                <a:gd name="connsiteY37" fmla="*/ 624417 h 899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185333" h="899583">
                  <a:moveTo>
                    <a:pt x="74083" y="624417"/>
                  </a:moveTo>
                  <a:lnTo>
                    <a:pt x="0" y="391583"/>
                  </a:lnTo>
                  <a:lnTo>
                    <a:pt x="0" y="391583"/>
                  </a:lnTo>
                  <a:lnTo>
                    <a:pt x="31750" y="275167"/>
                  </a:lnTo>
                  <a:lnTo>
                    <a:pt x="127000" y="148167"/>
                  </a:lnTo>
                  <a:lnTo>
                    <a:pt x="179916" y="31750"/>
                  </a:lnTo>
                  <a:lnTo>
                    <a:pt x="338666" y="31750"/>
                  </a:lnTo>
                  <a:lnTo>
                    <a:pt x="338666" y="31750"/>
                  </a:lnTo>
                  <a:lnTo>
                    <a:pt x="582083" y="0"/>
                  </a:lnTo>
                  <a:lnTo>
                    <a:pt x="645583" y="52917"/>
                  </a:lnTo>
                  <a:lnTo>
                    <a:pt x="645583" y="52917"/>
                  </a:lnTo>
                  <a:lnTo>
                    <a:pt x="762000" y="116417"/>
                  </a:lnTo>
                  <a:lnTo>
                    <a:pt x="825500" y="211667"/>
                  </a:lnTo>
                  <a:lnTo>
                    <a:pt x="825500" y="211667"/>
                  </a:lnTo>
                  <a:lnTo>
                    <a:pt x="963083" y="349250"/>
                  </a:lnTo>
                  <a:lnTo>
                    <a:pt x="963083" y="349250"/>
                  </a:lnTo>
                  <a:lnTo>
                    <a:pt x="1037166" y="497417"/>
                  </a:lnTo>
                  <a:lnTo>
                    <a:pt x="1037166" y="497417"/>
                  </a:lnTo>
                  <a:lnTo>
                    <a:pt x="1079500" y="613833"/>
                  </a:lnTo>
                  <a:lnTo>
                    <a:pt x="1079500" y="613833"/>
                  </a:lnTo>
                  <a:lnTo>
                    <a:pt x="1111250" y="730250"/>
                  </a:lnTo>
                  <a:lnTo>
                    <a:pt x="1111250" y="730250"/>
                  </a:lnTo>
                  <a:lnTo>
                    <a:pt x="1111250" y="730250"/>
                  </a:lnTo>
                  <a:lnTo>
                    <a:pt x="1185333" y="783167"/>
                  </a:lnTo>
                  <a:lnTo>
                    <a:pt x="1185333" y="783167"/>
                  </a:lnTo>
                  <a:lnTo>
                    <a:pt x="1185333" y="878417"/>
                  </a:lnTo>
                  <a:lnTo>
                    <a:pt x="1047750" y="889000"/>
                  </a:lnTo>
                  <a:lnTo>
                    <a:pt x="1047750" y="889000"/>
                  </a:lnTo>
                  <a:lnTo>
                    <a:pt x="889000" y="878417"/>
                  </a:lnTo>
                  <a:lnTo>
                    <a:pt x="889000" y="878417"/>
                  </a:lnTo>
                  <a:lnTo>
                    <a:pt x="889000" y="878417"/>
                  </a:lnTo>
                  <a:lnTo>
                    <a:pt x="635000" y="836083"/>
                  </a:lnTo>
                  <a:lnTo>
                    <a:pt x="412750" y="825500"/>
                  </a:lnTo>
                  <a:lnTo>
                    <a:pt x="306916" y="899583"/>
                  </a:lnTo>
                  <a:lnTo>
                    <a:pt x="211666" y="878417"/>
                  </a:lnTo>
                  <a:lnTo>
                    <a:pt x="84666" y="899583"/>
                  </a:lnTo>
                  <a:lnTo>
                    <a:pt x="84666" y="751417"/>
                  </a:lnTo>
                  <a:lnTo>
                    <a:pt x="74083" y="624417"/>
                  </a:lnTo>
                  <a:close/>
                </a:path>
              </a:pathLst>
            </a:custGeom>
            <a:solidFill>
              <a:srgbClr val="9CFF1B">
                <a:alpha val="53000"/>
              </a:srgb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Freeform 9"/>
            <p:cNvSpPr/>
            <p:nvPr/>
          </p:nvSpPr>
          <p:spPr>
            <a:xfrm>
              <a:off x="6741583" y="1005417"/>
              <a:ext cx="2222500" cy="3503083"/>
            </a:xfrm>
            <a:custGeom>
              <a:avLst/>
              <a:gdLst>
                <a:gd name="connsiteX0" fmla="*/ 402167 w 2222500"/>
                <a:gd name="connsiteY0" fmla="*/ 3481916 h 3503083"/>
                <a:gd name="connsiteX1" fmla="*/ 338667 w 2222500"/>
                <a:gd name="connsiteY1" fmla="*/ 3259666 h 3503083"/>
                <a:gd name="connsiteX2" fmla="*/ 222250 w 2222500"/>
                <a:gd name="connsiteY2" fmla="*/ 3196166 h 3503083"/>
                <a:gd name="connsiteX3" fmla="*/ 116417 w 2222500"/>
                <a:gd name="connsiteY3" fmla="*/ 3069166 h 3503083"/>
                <a:gd name="connsiteX4" fmla="*/ 148167 w 2222500"/>
                <a:gd name="connsiteY4" fmla="*/ 2984500 h 3503083"/>
                <a:gd name="connsiteX5" fmla="*/ 455084 w 2222500"/>
                <a:gd name="connsiteY5" fmla="*/ 2984500 h 3503083"/>
                <a:gd name="connsiteX6" fmla="*/ 455084 w 2222500"/>
                <a:gd name="connsiteY6" fmla="*/ 2984500 h 3503083"/>
                <a:gd name="connsiteX7" fmla="*/ 338667 w 2222500"/>
                <a:gd name="connsiteY7" fmla="*/ 2804583 h 3503083"/>
                <a:gd name="connsiteX8" fmla="*/ 349250 w 2222500"/>
                <a:gd name="connsiteY8" fmla="*/ 2645833 h 3503083"/>
                <a:gd name="connsiteX9" fmla="*/ 317500 w 2222500"/>
                <a:gd name="connsiteY9" fmla="*/ 2529416 h 3503083"/>
                <a:gd name="connsiteX10" fmla="*/ 275167 w 2222500"/>
                <a:gd name="connsiteY10" fmla="*/ 2413000 h 3503083"/>
                <a:gd name="connsiteX11" fmla="*/ 275167 w 2222500"/>
                <a:gd name="connsiteY11" fmla="*/ 2413000 h 3503083"/>
                <a:gd name="connsiteX12" fmla="*/ 148167 w 2222500"/>
                <a:gd name="connsiteY12" fmla="*/ 2317750 h 3503083"/>
                <a:gd name="connsiteX13" fmla="*/ 148167 w 2222500"/>
                <a:gd name="connsiteY13" fmla="*/ 2317750 h 3503083"/>
                <a:gd name="connsiteX14" fmla="*/ 0 w 2222500"/>
                <a:gd name="connsiteY14" fmla="*/ 2074333 h 3503083"/>
                <a:gd name="connsiteX15" fmla="*/ 0 w 2222500"/>
                <a:gd name="connsiteY15" fmla="*/ 2074333 h 3503083"/>
                <a:gd name="connsiteX16" fmla="*/ 105834 w 2222500"/>
                <a:gd name="connsiteY16" fmla="*/ 1820333 h 3503083"/>
                <a:gd name="connsiteX17" fmla="*/ 412750 w 2222500"/>
                <a:gd name="connsiteY17" fmla="*/ 1534583 h 3503083"/>
                <a:gd name="connsiteX18" fmla="*/ 465667 w 2222500"/>
                <a:gd name="connsiteY18" fmla="*/ 740833 h 3503083"/>
                <a:gd name="connsiteX19" fmla="*/ 465667 w 2222500"/>
                <a:gd name="connsiteY19" fmla="*/ 740833 h 3503083"/>
                <a:gd name="connsiteX20" fmla="*/ 402167 w 2222500"/>
                <a:gd name="connsiteY20" fmla="*/ 624416 h 3503083"/>
                <a:gd name="connsiteX21" fmla="*/ 391584 w 2222500"/>
                <a:gd name="connsiteY21" fmla="*/ 508000 h 3503083"/>
                <a:gd name="connsiteX22" fmla="*/ 359834 w 2222500"/>
                <a:gd name="connsiteY22" fmla="*/ 391583 h 3503083"/>
                <a:gd name="connsiteX23" fmla="*/ 317500 w 2222500"/>
                <a:gd name="connsiteY23" fmla="*/ 211666 h 3503083"/>
                <a:gd name="connsiteX24" fmla="*/ 296334 w 2222500"/>
                <a:gd name="connsiteY24" fmla="*/ 95250 h 3503083"/>
                <a:gd name="connsiteX25" fmla="*/ 529167 w 2222500"/>
                <a:gd name="connsiteY25" fmla="*/ 0 h 3503083"/>
                <a:gd name="connsiteX26" fmla="*/ 2222500 w 2222500"/>
                <a:gd name="connsiteY26" fmla="*/ 910166 h 3503083"/>
                <a:gd name="connsiteX27" fmla="*/ 2211917 w 2222500"/>
                <a:gd name="connsiteY27" fmla="*/ 1725083 h 3503083"/>
                <a:gd name="connsiteX28" fmla="*/ 2053167 w 2222500"/>
                <a:gd name="connsiteY28" fmla="*/ 1725083 h 3503083"/>
                <a:gd name="connsiteX29" fmla="*/ 1968500 w 2222500"/>
                <a:gd name="connsiteY29" fmla="*/ 1778000 h 3503083"/>
                <a:gd name="connsiteX30" fmla="*/ 1968500 w 2222500"/>
                <a:gd name="connsiteY30" fmla="*/ 1905000 h 3503083"/>
                <a:gd name="connsiteX31" fmla="*/ 1873250 w 2222500"/>
                <a:gd name="connsiteY31" fmla="*/ 2000250 h 3503083"/>
                <a:gd name="connsiteX32" fmla="*/ 1883834 w 2222500"/>
                <a:gd name="connsiteY32" fmla="*/ 2106083 h 3503083"/>
                <a:gd name="connsiteX33" fmla="*/ 1883834 w 2222500"/>
                <a:gd name="connsiteY33" fmla="*/ 2106083 h 3503083"/>
                <a:gd name="connsiteX34" fmla="*/ 1820334 w 2222500"/>
                <a:gd name="connsiteY34" fmla="*/ 2233083 h 3503083"/>
                <a:gd name="connsiteX35" fmla="*/ 1725084 w 2222500"/>
                <a:gd name="connsiteY35" fmla="*/ 2402416 h 3503083"/>
                <a:gd name="connsiteX36" fmla="*/ 1820334 w 2222500"/>
                <a:gd name="connsiteY36" fmla="*/ 2391833 h 3503083"/>
                <a:gd name="connsiteX37" fmla="*/ 1820334 w 2222500"/>
                <a:gd name="connsiteY37" fmla="*/ 2391833 h 3503083"/>
                <a:gd name="connsiteX38" fmla="*/ 1862667 w 2222500"/>
                <a:gd name="connsiteY38" fmla="*/ 2508250 h 3503083"/>
                <a:gd name="connsiteX39" fmla="*/ 1862667 w 2222500"/>
                <a:gd name="connsiteY39" fmla="*/ 2508250 h 3503083"/>
                <a:gd name="connsiteX40" fmla="*/ 1926167 w 2222500"/>
                <a:gd name="connsiteY40" fmla="*/ 2656416 h 3503083"/>
                <a:gd name="connsiteX41" fmla="*/ 2000250 w 2222500"/>
                <a:gd name="connsiteY41" fmla="*/ 2741083 h 3503083"/>
                <a:gd name="connsiteX42" fmla="*/ 2000250 w 2222500"/>
                <a:gd name="connsiteY42" fmla="*/ 2741083 h 3503083"/>
                <a:gd name="connsiteX43" fmla="*/ 1735667 w 2222500"/>
                <a:gd name="connsiteY43" fmla="*/ 2804583 h 3503083"/>
                <a:gd name="connsiteX44" fmla="*/ 1735667 w 2222500"/>
                <a:gd name="connsiteY44" fmla="*/ 2804583 h 3503083"/>
                <a:gd name="connsiteX45" fmla="*/ 1619250 w 2222500"/>
                <a:gd name="connsiteY45" fmla="*/ 2973916 h 3503083"/>
                <a:gd name="connsiteX46" fmla="*/ 1534584 w 2222500"/>
                <a:gd name="connsiteY46" fmla="*/ 3079750 h 3503083"/>
                <a:gd name="connsiteX47" fmla="*/ 1397000 w 2222500"/>
                <a:gd name="connsiteY47" fmla="*/ 3143250 h 3503083"/>
                <a:gd name="connsiteX48" fmla="*/ 1132417 w 2222500"/>
                <a:gd name="connsiteY48" fmla="*/ 3175000 h 3503083"/>
                <a:gd name="connsiteX49" fmla="*/ 1132417 w 2222500"/>
                <a:gd name="connsiteY49" fmla="*/ 3175000 h 3503083"/>
                <a:gd name="connsiteX50" fmla="*/ 1058334 w 2222500"/>
                <a:gd name="connsiteY50" fmla="*/ 3376083 h 3503083"/>
                <a:gd name="connsiteX51" fmla="*/ 920750 w 2222500"/>
                <a:gd name="connsiteY51" fmla="*/ 3407833 h 3503083"/>
                <a:gd name="connsiteX52" fmla="*/ 920750 w 2222500"/>
                <a:gd name="connsiteY52" fmla="*/ 3407833 h 3503083"/>
                <a:gd name="connsiteX53" fmla="*/ 719667 w 2222500"/>
                <a:gd name="connsiteY53" fmla="*/ 3503083 h 3503083"/>
                <a:gd name="connsiteX54" fmla="*/ 635000 w 2222500"/>
                <a:gd name="connsiteY54" fmla="*/ 3429000 h 3503083"/>
                <a:gd name="connsiteX55" fmla="*/ 497417 w 2222500"/>
                <a:gd name="connsiteY55" fmla="*/ 3492500 h 3503083"/>
                <a:gd name="connsiteX56" fmla="*/ 402167 w 2222500"/>
                <a:gd name="connsiteY56" fmla="*/ 3481916 h 3503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2222500" h="3503083">
                  <a:moveTo>
                    <a:pt x="402167" y="3481916"/>
                  </a:moveTo>
                  <a:lnTo>
                    <a:pt x="338667" y="3259666"/>
                  </a:lnTo>
                  <a:lnTo>
                    <a:pt x="222250" y="3196166"/>
                  </a:lnTo>
                  <a:lnTo>
                    <a:pt x="116417" y="3069166"/>
                  </a:lnTo>
                  <a:lnTo>
                    <a:pt x="148167" y="2984500"/>
                  </a:lnTo>
                  <a:lnTo>
                    <a:pt x="455084" y="2984500"/>
                  </a:lnTo>
                  <a:lnTo>
                    <a:pt x="455084" y="2984500"/>
                  </a:lnTo>
                  <a:lnTo>
                    <a:pt x="338667" y="2804583"/>
                  </a:lnTo>
                  <a:lnTo>
                    <a:pt x="349250" y="2645833"/>
                  </a:lnTo>
                  <a:lnTo>
                    <a:pt x="317500" y="2529416"/>
                  </a:lnTo>
                  <a:lnTo>
                    <a:pt x="275167" y="2413000"/>
                  </a:lnTo>
                  <a:lnTo>
                    <a:pt x="275167" y="2413000"/>
                  </a:lnTo>
                  <a:lnTo>
                    <a:pt x="148167" y="2317750"/>
                  </a:lnTo>
                  <a:lnTo>
                    <a:pt x="148167" y="2317750"/>
                  </a:lnTo>
                  <a:lnTo>
                    <a:pt x="0" y="2074333"/>
                  </a:lnTo>
                  <a:lnTo>
                    <a:pt x="0" y="2074333"/>
                  </a:lnTo>
                  <a:lnTo>
                    <a:pt x="105834" y="1820333"/>
                  </a:lnTo>
                  <a:lnTo>
                    <a:pt x="412750" y="1534583"/>
                  </a:lnTo>
                  <a:lnTo>
                    <a:pt x="465667" y="740833"/>
                  </a:lnTo>
                  <a:lnTo>
                    <a:pt x="465667" y="740833"/>
                  </a:lnTo>
                  <a:lnTo>
                    <a:pt x="402167" y="624416"/>
                  </a:lnTo>
                  <a:lnTo>
                    <a:pt x="391584" y="508000"/>
                  </a:lnTo>
                  <a:lnTo>
                    <a:pt x="359834" y="391583"/>
                  </a:lnTo>
                  <a:lnTo>
                    <a:pt x="317500" y="211666"/>
                  </a:lnTo>
                  <a:lnTo>
                    <a:pt x="296334" y="95250"/>
                  </a:lnTo>
                  <a:lnTo>
                    <a:pt x="529167" y="0"/>
                  </a:lnTo>
                  <a:lnTo>
                    <a:pt x="2222500" y="910166"/>
                  </a:lnTo>
                  <a:lnTo>
                    <a:pt x="2211917" y="1725083"/>
                  </a:lnTo>
                  <a:lnTo>
                    <a:pt x="2053167" y="1725083"/>
                  </a:lnTo>
                  <a:lnTo>
                    <a:pt x="1968500" y="1778000"/>
                  </a:lnTo>
                  <a:lnTo>
                    <a:pt x="1968500" y="1905000"/>
                  </a:lnTo>
                  <a:lnTo>
                    <a:pt x="1873250" y="2000250"/>
                  </a:lnTo>
                  <a:lnTo>
                    <a:pt x="1883834" y="2106083"/>
                  </a:lnTo>
                  <a:lnTo>
                    <a:pt x="1883834" y="2106083"/>
                  </a:lnTo>
                  <a:lnTo>
                    <a:pt x="1820334" y="2233083"/>
                  </a:lnTo>
                  <a:lnTo>
                    <a:pt x="1725084" y="2402416"/>
                  </a:lnTo>
                  <a:lnTo>
                    <a:pt x="1820334" y="2391833"/>
                  </a:lnTo>
                  <a:lnTo>
                    <a:pt x="1820334" y="2391833"/>
                  </a:lnTo>
                  <a:lnTo>
                    <a:pt x="1862667" y="2508250"/>
                  </a:lnTo>
                  <a:lnTo>
                    <a:pt x="1862667" y="2508250"/>
                  </a:lnTo>
                  <a:lnTo>
                    <a:pt x="1926167" y="2656416"/>
                  </a:lnTo>
                  <a:lnTo>
                    <a:pt x="2000250" y="2741083"/>
                  </a:lnTo>
                  <a:lnTo>
                    <a:pt x="2000250" y="2741083"/>
                  </a:lnTo>
                  <a:lnTo>
                    <a:pt x="1735667" y="2804583"/>
                  </a:lnTo>
                  <a:lnTo>
                    <a:pt x="1735667" y="2804583"/>
                  </a:lnTo>
                  <a:lnTo>
                    <a:pt x="1619250" y="2973916"/>
                  </a:lnTo>
                  <a:lnTo>
                    <a:pt x="1534584" y="3079750"/>
                  </a:lnTo>
                  <a:lnTo>
                    <a:pt x="1397000" y="3143250"/>
                  </a:lnTo>
                  <a:lnTo>
                    <a:pt x="1132417" y="3175000"/>
                  </a:lnTo>
                  <a:lnTo>
                    <a:pt x="1132417" y="3175000"/>
                  </a:lnTo>
                  <a:lnTo>
                    <a:pt x="1058334" y="3376083"/>
                  </a:lnTo>
                  <a:lnTo>
                    <a:pt x="920750" y="3407833"/>
                  </a:lnTo>
                  <a:lnTo>
                    <a:pt x="920750" y="3407833"/>
                  </a:lnTo>
                  <a:lnTo>
                    <a:pt x="719667" y="3503083"/>
                  </a:lnTo>
                  <a:lnTo>
                    <a:pt x="635000" y="3429000"/>
                  </a:lnTo>
                  <a:lnTo>
                    <a:pt x="497417" y="3492500"/>
                  </a:lnTo>
                  <a:lnTo>
                    <a:pt x="402167" y="3481916"/>
                  </a:lnTo>
                  <a:close/>
                </a:path>
              </a:pathLst>
            </a:custGeom>
            <a:solidFill>
              <a:srgbClr val="9CFF1B">
                <a:alpha val="52000"/>
              </a:srgb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39905423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32833" y="1248745"/>
            <a:ext cx="8453967" cy="4401205"/>
          </a:xfrm>
          <a:prstGeom prst="rect">
            <a:avLst/>
          </a:prstGeom>
        </p:spPr>
        <p:txBody>
          <a:bodyPr wrap="square">
            <a:spAutoFit/>
          </a:bodyPr>
          <a:lstStyle/>
          <a:p>
            <a:r>
              <a:rPr lang="en-US" b="1" dirty="0" smtClean="0"/>
              <a:t> </a:t>
            </a:r>
            <a:r>
              <a:rPr lang="en-US" sz="2000" b="1" dirty="0" smtClean="0">
                <a:latin typeface="Arial"/>
                <a:cs typeface="Arial"/>
              </a:rPr>
              <a:t>Regression Model for Each Country:  </a:t>
            </a:r>
            <a:r>
              <a:rPr lang="en-US" sz="2000" dirty="0" smtClean="0">
                <a:latin typeface="Arial"/>
                <a:cs typeface="Arial"/>
              </a:rPr>
              <a:t>Sierra Leone: </a:t>
            </a:r>
            <a:r>
              <a:rPr lang="en-US" sz="2000" dirty="0" err="1" smtClean="0">
                <a:latin typeface="Arial"/>
                <a:cs typeface="Arial"/>
              </a:rPr>
              <a:t>csv.lm</a:t>
            </a:r>
            <a:r>
              <a:rPr lang="en-US" sz="2000" dirty="0" smtClean="0">
                <a:latin typeface="Arial"/>
                <a:cs typeface="Arial"/>
              </a:rPr>
              <a:t> = lm(</a:t>
            </a:r>
            <a:r>
              <a:rPr lang="en-US" sz="2000" dirty="0" err="1" smtClean="0">
                <a:latin typeface="Arial"/>
                <a:cs typeface="Arial"/>
              </a:rPr>
              <a:t>Life.Expectancy~War+Health.Expenditure+I</a:t>
            </a:r>
            <a:r>
              <a:rPr lang="en-US" sz="2000" dirty="0" smtClean="0">
                <a:latin typeface="Arial"/>
                <a:cs typeface="Arial"/>
              </a:rPr>
              <a:t>(</a:t>
            </a:r>
            <a:r>
              <a:rPr lang="en-US" sz="2000" dirty="0" err="1" smtClean="0">
                <a:latin typeface="Arial"/>
                <a:cs typeface="Arial"/>
              </a:rPr>
              <a:t>Improved.Water.Sources</a:t>
            </a:r>
            <a:r>
              <a:rPr lang="en-US" sz="2000" dirty="0" smtClean="0">
                <a:latin typeface="Arial"/>
                <a:cs typeface="Arial"/>
              </a:rPr>
              <a:t>*</a:t>
            </a:r>
            <a:r>
              <a:rPr lang="en-US" sz="2000" dirty="0" err="1" smtClean="0">
                <a:latin typeface="Arial"/>
                <a:cs typeface="Arial"/>
              </a:rPr>
              <a:t>Improved.Sanitation</a:t>
            </a:r>
            <a:r>
              <a:rPr lang="en-US" sz="2000" dirty="0" smtClean="0">
                <a:latin typeface="Arial"/>
                <a:cs typeface="Arial"/>
              </a:rPr>
              <a:t>)+</a:t>
            </a:r>
            <a:r>
              <a:rPr lang="en-US" sz="2000" dirty="0" err="1" smtClean="0">
                <a:latin typeface="Arial"/>
                <a:cs typeface="Arial"/>
              </a:rPr>
              <a:t>Percentage.of.People.Undernourished</a:t>
            </a:r>
            <a:r>
              <a:rPr lang="en-US" sz="2000" dirty="0" smtClean="0">
                <a:latin typeface="Arial"/>
                <a:cs typeface="Arial"/>
              </a:rPr>
              <a:t>, data=</a:t>
            </a:r>
            <a:r>
              <a:rPr lang="en-US" sz="2000" dirty="0" err="1" smtClean="0">
                <a:latin typeface="Arial"/>
                <a:cs typeface="Arial"/>
              </a:rPr>
              <a:t>csv</a:t>
            </a:r>
            <a:r>
              <a:rPr lang="en-US" sz="2000" dirty="0" smtClean="0">
                <a:latin typeface="Arial"/>
                <a:cs typeface="Arial"/>
              </a:rPr>
              <a:t>)</a:t>
            </a:r>
          </a:p>
          <a:p>
            <a:endParaRPr lang="en-US" sz="2000" dirty="0" smtClean="0">
              <a:latin typeface="Arial"/>
              <a:cs typeface="Arial"/>
            </a:endParaRPr>
          </a:p>
          <a:p>
            <a:r>
              <a:rPr lang="en-US" sz="2000" b="1" dirty="0" smtClean="0">
                <a:latin typeface="Arial"/>
                <a:cs typeface="Arial"/>
              </a:rPr>
              <a:t>Note:  </a:t>
            </a:r>
            <a:r>
              <a:rPr lang="en-US" sz="2000" dirty="0" smtClean="0">
                <a:latin typeface="Arial"/>
                <a:cs typeface="Arial"/>
              </a:rPr>
              <a:t>War serves as a dummy variable.  For dates when a country is at war, the value of war is 1.  For dates when a country is not at war, the value of war is 0.</a:t>
            </a:r>
          </a:p>
          <a:p>
            <a:endParaRPr lang="en-US" sz="2000" dirty="0" smtClean="0">
              <a:latin typeface="Arial"/>
              <a:cs typeface="Arial"/>
            </a:endParaRPr>
          </a:p>
          <a:p>
            <a:r>
              <a:rPr lang="en-US" sz="2000" i="1" dirty="0" smtClean="0">
                <a:solidFill>
                  <a:schemeClr val="bg1">
                    <a:lumMod val="75000"/>
                  </a:schemeClr>
                </a:solidFill>
                <a:latin typeface="Arial"/>
                <a:cs typeface="Arial"/>
              </a:rPr>
              <a:t>Paste a regression for Sierra Leone, and plot Life expectancy vs. Health Expenditure and /or Life expectancy vs. War…</a:t>
            </a:r>
          </a:p>
          <a:p>
            <a:endParaRPr lang="en-US" sz="2000" i="1" dirty="0" smtClean="0">
              <a:solidFill>
                <a:schemeClr val="bg1">
                  <a:lumMod val="75000"/>
                </a:schemeClr>
              </a:solidFill>
              <a:latin typeface="Arial"/>
              <a:cs typeface="Arial"/>
            </a:endParaRPr>
          </a:p>
          <a:p>
            <a:r>
              <a:rPr lang="en-US" sz="2000" i="1" dirty="0" smtClean="0">
                <a:solidFill>
                  <a:schemeClr val="bg1">
                    <a:lumMod val="75000"/>
                  </a:schemeClr>
                </a:solidFill>
                <a:latin typeface="Arial"/>
                <a:cs typeface="Arial"/>
              </a:rPr>
              <a:t>Regress Sierra Leone with % undernourished along with other variables, then re-run after removing % undernourished…</a:t>
            </a:r>
            <a:endParaRPr lang="en-US" sz="2000" i="1" dirty="0">
              <a:solidFill>
                <a:schemeClr val="bg1">
                  <a:lumMod val="75000"/>
                </a:schemeClr>
              </a:solidFill>
              <a:latin typeface="Arial"/>
              <a:cs typeface="Arial"/>
            </a:endParaRPr>
          </a:p>
        </p:txBody>
      </p:sp>
      <p:sp>
        <p:nvSpPr>
          <p:cNvPr id="5" name="Rectangle 4"/>
          <p:cNvSpPr/>
          <p:nvPr/>
        </p:nvSpPr>
        <p:spPr>
          <a:xfrm>
            <a:off x="465666" y="311835"/>
            <a:ext cx="8551333" cy="646331"/>
          </a:xfrm>
          <a:prstGeom prst="rect">
            <a:avLst/>
          </a:prstGeom>
        </p:spPr>
        <p:txBody>
          <a:bodyPr wrap="square">
            <a:spAutoFit/>
          </a:bodyPr>
          <a:lstStyle/>
          <a:p>
            <a:pPr algn="ctr"/>
            <a:r>
              <a:rPr lang="en-US" sz="3600" i="1" dirty="0" smtClean="0">
                <a:solidFill>
                  <a:srgbClr val="FF0000"/>
                </a:solidFill>
                <a:latin typeface="Arial"/>
                <a:cs typeface="Arial"/>
              </a:rPr>
              <a:t>Methods Used</a:t>
            </a:r>
            <a:endParaRPr lang="en-US" sz="3600" i="1" dirty="0">
              <a:solidFill>
                <a:srgbClr val="FF0000"/>
              </a:solidFill>
              <a:latin typeface="Arial"/>
              <a:cs typeface="Arial"/>
            </a:endParaRPr>
          </a:p>
        </p:txBody>
      </p:sp>
    </p:spTree>
    <p:extLst>
      <p:ext uri="{BB962C8B-B14F-4D97-AF65-F5344CB8AC3E}">
        <p14:creationId xmlns:p14="http://schemas.microsoft.com/office/powerpoint/2010/main" val="37116717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57200" y="1295675"/>
            <a:ext cx="8229600" cy="3170099"/>
          </a:xfrm>
          <a:prstGeom prst="rect">
            <a:avLst/>
          </a:prstGeom>
        </p:spPr>
        <p:txBody>
          <a:bodyPr wrap="square">
            <a:spAutoFit/>
          </a:bodyPr>
          <a:lstStyle/>
          <a:p>
            <a:r>
              <a:rPr lang="en-US" sz="2000" dirty="0" smtClean="0">
                <a:latin typeface="Arial"/>
                <a:cs typeface="Arial"/>
              </a:rPr>
              <a:t>Health Expenditure:  Chad, Senegal, Sierra Leone</a:t>
            </a:r>
          </a:p>
          <a:p>
            <a:endParaRPr lang="en-US" sz="2000" dirty="0" smtClean="0">
              <a:latin typeface="Arial"/>
              <a:cs typeface="Arial"/>
            </a:endParaRPr>
          </a:p>
          <a:p>
            <a:r>
              <a:rPr lang="en-US" sz="2000" dirty="0" smtClean="0">
                <a:latin typeface="Arial"/>
                <a:cs typeface="Arial"/>
              </a:rPr>
              <a:t>Combining Access to Improved Water Sources / Sanitation.</a:t>
            </a:r>
          </a:p>
          <a:p>
            <a:r>
              <a:rPr lang="en-US" sz="2000" dirty="0" smtClean="0">
                <a:latin typeface="Arial"/>
                <a:cs typeface="Arial"/>
              </a:rPr>
              <a:t>These two variables were closely related.</a:t>
            </a:r>
          </a:p>
          <a:p>
            <a:endParaRPr lang="en-US" sz="2000" dirty="0" smtClean="0">
              <a:latin typeface="Arial"/>
              <a:cs typeface="Arial"/>
            </a:endParaRPr>
          </a:p>
          <a:p>
            <a:r>
              <a:rPr lang="en-US" sz="2000" dirty="0" smtClean="0">
                <a:latin typeface="Arial"/>
                <a:cs typeface="Arial"/>
              </a:rPr>
              <a:t>Senegal findings are consistent with predictions / expectations</a:t>
            </a:r>
          </a:p>
          <a:p>
            <a:endParaRPr lang="en-US" sz="2000" dirty="0" smtClean="0">
              <a:latin typeface="Arial"/>
              <a:cs typeface="Arial"/>
            </a:endParaRPr>
          </a:p>
          <a:p>
            <a:r>
              <a:rPr lang="en-US" sz="2000" dirty="0" smtClean="0">
                <a:latin typeface="Arial"/>
                <a:cs typeface="Arial"/>
              </a:rPr>
              <a:t>Interestingly, Chad’s largest investments in health expenditure came during times at war.  Has decreased since, while life expectancy has increase</a:t>
            </a:r>
            <a:endParaRPr lang="en-US" sz="2000" dirty="0">
              <a:latin typeface="Arial"/>
              <a:cs typeface="Arial"/>
            </a:endParaRPr>
          </a:p>
        </p:txBody>
      </p:sp>
      <p:sp>
        <p:nvSpPr>
          <p:cNvPr id="5" name="Rectangle 4"/>
          <p:cNvSpPr/>
          <p:nvPr/>
        </p:nvSpPr>
        <p:spPr>
          <a:xfrm>
            <a:off x="465666" y="311835"/>
            <a:ext cx="8551333" cy="646331"/>
          </a:xfrm>
          <a:prstGeom prst="rect">
            <a:avLst/>
          </a:prstGeom>
        </p:spPr>
        <p:txBody>
          <a:bodyPr wrap="square">
            <a:spAutoFit/>
          </a:bodyPr>
          <a:lstStyle/>
          <a:p>
            <a:pPr algn="ctr"/>
            <a:r>
              <a:rPr lang="en-US" sz="3600" i="1" dirty="0" smtClean="0">
                <a:solidFill>
                  <a:srgbClr val="FF0000"/>
                </a:solidFill>
                <a:latin typeface="Arial"/>
                <a:cs typeface="Arial"/>
              </a:rPr>
              <a:t>Findings / Talking Points</a:t>
            </a:r>
            <a:endParaRPr lang="en-US" sz="3600" i="1" dirty="0">
              <a:solidFill>
                <a:srgbClr val="FF0000"/>
              </a:solidFill>
              <a:latin typeface="Arial"/>
              <a:cs typeface="Arial"/>
            </a:endParaRPr>
          </a:p>
        </p:txBody>
      </p:sp>
    </p:spTree>
    <p:extLst>
      <p:ext uri="{BB962C8B-B14F-4D97-AF65-F5344CB8AC3E}">
        <p14:creationId xmlns:p14="http://schemas.microsoft.com/office/powerpoint/2010/main" val="6802105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65666" y="311835"/>
            <a:ext cx="8551333" cy="646331"/>
          </a:xfrm>
          <a:prstGeom prst="rect">
            <a:avLst/>
          </a:prstGeom>
        </p:spPr>
        <p:txBody>
          <a:bodyPr wrap="square">
            <a:spAutoFit/>
          </a:bodyPr>
          <a:lstStyle/>
          <a:p>
            <a:pPr algn="ctr"/>
            <a:r>
              <a:rPr lang="en-US" sz="3600" i="1" dirty="0" smtClean="0">
                <a:solidFill>
                  <a:srgbClr val="FF0000"/>
                </a:solidFill>
                <a:latin typeface="Arial"/>
                <a:cs typeface="Arial"/>
              </a:rPr>
              <a:t>Conclusion</a:t>
            </a:r>
            <a:endParaRPr lang="en-US" sz="3600" i="1" dirty="0">
              <a:solidFill>
                <a:srgbClr val="FF0000"/>
              </a:solidFill>
              <a:latin typeface="Arial"/>
              <a:cs typeface="Arial"/>
            </a:endParaRPr>
          </a:p>
        </p:txBody>
      </p:sp>
    </p:spTree>
    <p:extLst>
      <p:ext uri="{BB962C8B-B14F-4D97-AF65-F5344CB8AC3E}">
        <p14:creationId xmlns:p14="http://schemas.microsoft.com/office/powerpoint/2010/main" val="293205942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433</TotalTime>
  <Words>310</Words>
  <Application>Microsoft Macintosh PowerPoint</Application>
  <PresentationFormat>On-screen Show (4:3)</PresentationFormat>
  <Paragraphs>37</Paragraphs>
  <Slides>5</Slides>
  <Notes>0</Notes>
  <HiddenSlides>0</HiddenSlides>
  <MMClips>0</MMClips>
  <ScaleCrop>false</ScaleCrop>
  <HeadingPairs>
    <vt:vector size="4" baseType="variant">
      <vt:variant>
        <vt:lpstr>Theme</vt:lpstr>
      </vt:variant>
      <vt:variant>
        <vt:i4>1</vt:i4>
      </vt:variant>
      <vt:variant>
        <vt:lpstr>Slide Titles</vt:lpstr>
      </vt:variant>
      <vt:variant>
        <vt:i4>5</vt:i4>
      </vt:variant>
    </vt:vector>
  </HeadingPairs>
  <TitlesOfParts>
    <vt:vector size="6" baseType="lpstr">
      <vt:lpstr>Office Theme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Daniel DiNicola</dc:creator>
  <cp:lastModifiedBy>Daniel DiNicola</cp:lastModifiedBy>
  <cp:revision>6</cp:revision>
  <dcterms:created xsi:type="dcterms:W3CDTF">2014-12-06T22:20:23Z</dcterms:created>
  <dcterms:modified xsi:type="dcterms:W3CDTF">2014-12-07T15:32:40Z</dcterms:modified>
</cp:coreProperties>
</file>

<file path=docProps/thumbnail.jpeg>
</file>